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359" r:id="rId56"/>
    <p:sldId id="360" r:id="rId57"/>
    <p:sldId id="505" r:id="rId58"/>
    <p:sldId id="362" r:id="rId59"/>
    <p:sldId id="390" r:id="rId60"/>
    <p:sldId id="391" r:id="rId61"/>
    <p:sldId id="393" r:id="rId62"/>
    <p:sldId id="394" r:id="rId63"/>
    <p:sldId id="493" r:id="rId64"/>
    <p:sldId id="494" r:id="rId65"/>
    <p:sldId id="495" r:id="rId66"/>
    <p:sldId id="395" r:id="rId67"/>
    <p:sldId id="496" r:id="rId68"/>
    <p:sldId id="488" r:id="rId69"/>
    <p:sldId id="357" r:id="rId70"/>
    <p:sldId id="489" r:id="rId71"/>
    <p:sldId id="490" r:id="rId72"/>
    <p:sldId id="491" r:id="rId73"/>
    <p:sldId id="504" r:id="rId74"/>
    <p:sldId id="497" r:id="rId75"/>
    <p:sldId id="448" r:id="rId76"/>
    <p:sldId id="449" r:id="rId77"/>
    <p:sldId id="450" r:id="rId78"/>
    <p:sldId id="451" r:id="rId79"/>
    <p:sldId id="452" r:id="rId80"/>
    <p:sldId id="436" r:id="rId81"/>
    <p:sldId id="437" r:id="rId82"/>
    <p:sldId id="438" r:id="rId83"/>
    <p:sldId id="435" r:id="rId84"/>
    <p:sldId id="439" r:id="rId85"/>
    <p:sldId id="440" r:id="rId86"/>
    <p:sldId id="441" r:id="rId87"/>
    <p:sldId id="444" r:id="rId88"/>
    <p:sldId id="442" r:id="rId89"/>
    <p:sldId id="445" r:id="rId90"/>
    <p:sldId id="443" r:id="rId91"/>
    <p:sldId id="446" r:id="rId92"/>
    <p:sldId id="447" r:id="rId93"/>
    <p:sldId id="410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18" d="100"/>
          <a:sy n="118" d="100"/>
        </p:scale>
        <p:origin x="576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2.png"/><Relationship Id="rId7" Type="http://schemas.openxmlformats.org/officeDocument/2006/relationships/image" Target="../media/image85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2.png"/><Relationship Id="rId10" Type="http://schemas.openxmlformats.org/officeDocument/2006/relationships/image" Target="../media/image111.png"/><Relationship Id="rId4" Type="http://schemas.openxmlformats.org/officeDocument/2006/relationships/image" Target="../media/image512.png"/><Relationship Id="rId9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7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2022.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discrete-valued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programmers have used regular expressions</a:t>
            </a:r>
          </a:p>
          <a:p>
            <a:r>
              <a:rPr lang="en-US" dirty="0"/>
              <a:t>Formally, regular expressions specify acceptable sequences of </a:t>
            </a:r>
            <a:r>
              <a:rPr lang="en-US" b="1" i="1" dirty="0"/>
              <a:t>finite</a:t>
            </a:r>
            <a:r>
              <a:rPr lang="en-US" b="1" dirty="0"/>
              <a:t> </a:t>
            </a:r>
            <a:r>
              <a:rPr lang="en-US" dirty="0"/>
              <a:t>length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[a-z][a-z 0-9] : strings starting with a lowercase letter (a-z) followed by </a:t>
            </a:r>
            <a:r>
              <a:rPr lang="en-US" b="1" i="1" dirty="0"/>
              <a:t>one </a:t>
            </a:r>
            <a:r>
              <a:rPr lang="en-US" dirty="0"/>
              <a:t>lowercase letter or number</a:t>
            </a:r>
          </a:p>
          <a:p>
            <a:pPr lvl="1"/>
            <a:r>
              <a:rPr lang="en-US" dirty="0"/>
              <a:t>[a-z][0-9]*[a-z] : strings starting with a lowercase letter, followed by </a:t>
            </a:r>
            <a:r>
              <a:rPr lang="en-US" b="1" i="1" dirty="0"/>
              <a:t>finitely many </a:t>
            </a:r>
            <a:r>
              <a:rPr lang="en-US" dirty="0"/>
              <a:t>numbers followed by a lowercase letter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 to automata and formal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0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D2139-DA86-4367-A97E-60D44CF0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544223"/>
          </a:xfrm>
        </p:spPr>
        <p:txBody>
          <a:bodyPr/>
          <a:lstStyle/>
          <a:p>
            <a:r>
              <a:rPr lang="en-US" dirty="0"/>
              <a:t>Famous equivalence between finite state automata and regular expressions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E3D7F-99AC-45AB-B47C-9BF23185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9FFA-2044-44D0-BFF4-B313D77B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/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569D460-592E-4B8C-9854-E96F4CA95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08" y="2609605"/>
                <a:ext cx="1001031" cy="54422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/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33812C-9F31-4405-B071-B60C545BC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90" y="2578739"/>
                <a:ext cx="1001031" cy="5232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19FDA-2E25-433E-827C-CCEBC87EA9E7}"/>
              </a:ext>
            </a:extLst>
          </p:cNvPr>
          <p:cNvCxnSpPr>
            <a:cxnSpLocks/>
            <a:stCxn id="16" idx="5"/>
            <a:endCxn id="31" idx="1"/>
          </p:cNvCxnSpPr>
          <p:nvPr/>
        </p:nvCxnSpPr>
        <p:spPr>
          <a:xfrm>
            <a:off x="1558441" y="3074128"/>
            <a:ext cx="684470" cy="46577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E248BC-BFD2-4496-A4D8-C404AD0C6C91}"/>
              </a:ext>
            </a:extLst>
          </p:cNvPr>
          <p:cNvSpPr txBox="1"/>
          <p:nvPr/>
        </p:nvSpPr>
        <p:spPr>
          <a:xfrm>
            <a:off x="1254511" y="31538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/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BA97C32-4AAA-4656-B1AB-2DF29B4D7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13" y="3460199"/>
                <a:ext cx="1001031" cy="5442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A7206A-2A26-4D18-B9D8-3F863EFB3972}"/>
              </a:ext>
            </a:extLst>
          </p:cNvPr>
          <p:cNvCxnSpPr>
            <a:cxnSpLocks/>
            <a:stCxn id="31" idx="7"/>
            <a:endCxn id="17" idx="3"/>
          </p:cNvCxnSpPr>
          <p:nvPr/>
        </p:nvCxnSpPr>
        <p:spPr>
          <a:xfrm flipV="1">
            <a:off x="2950746" y="3025335"/>
            <a:ext cx="771342" cy="514564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B7F68-9024-4A4C-B443-AF27B5ECFD50}"/>
              </a:ext>
            </a:extLst>
          </p:cNvPr>
          <p:cNvSpPr txBox="1"/>
          <p:nvPr/>
        </p:nvSpPr>
        <p:spPr>
          <a:xfrm>
            <a:off x="3356199" y="3286945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a-z,0-9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D55472-CB6E-4EE0-B06A-11F20E9301DD}"/>
              </a:ext>
            </a:extLst>
          </p:cNvPr>
          <p:cNvSpPr/>
          <p:nvPr/>
        </p:nvSpPr>
        <p:spPr>
          <a:xfrm>
            <a:off x="1619599" y="4737101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[a-z][a-z 0-9 ]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/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A0CB8-9FF4-466E-B976-C5453FFE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56" y="2083787"/>
                <a:ext cx="71801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200630-9024-4819-A5F0-851C95084A3D}"/>
              </a:ext>
            </a:extLst>
          </p:cNvPr>
          <p:cNvCxnSpPr>
            <a:cxnSpLocks/>
          </p:cNvCxnSpPr>
          <p:nvPr/>
        </p:nvCxnSpPr>
        <p:spPr>
          <a:xfrm>
            <a:off x="461691" y="2342347"/>
            <a:ext cx="342235" cy="37222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B1C78D2-95FA-430C-AF6B-0DA6670C0780}"/>
              </a:ext>
            </a:extLst>
          </p:cNvPr>
          <p:cNvGrpSpPr/>
          <p:nvPr/>
        </p:nvGrpSpPr>
        <p:grpSpPr>
          <a:xfrm>
            <a:off x="6835536" y="2078643"/>
            <a:ext cx="5305337" cy="3444340"/>
            <a:chOff x="6010945" y="2019402"/>
            <a:chExt cx="5305337" cy="3444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/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175D19D-EB12-421A-9E6B-918C5B6525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779" y="2609605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/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9D6F9F74-FFE3-46C5-974C-07DDE5759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261" y="2578739"/>
                  <a:ext cx="1001031" cy="5232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3617C4-0907-4623-90F7-BA5831A582B9}"/>
                </a:ext>
              </a:extLst>
            </p:cNvPr>
            <p:cNvCxnSpPr>
              <a:cxnSpLocks/>
              <a:stCxn id="38" idx="5"/>
              <a:endCxn id="42" idx="1"/>
            </p:cNvCxnSpPr>
            <p:nvPr/>
          </p:nvCxnSpPr>
          <p:spPr>
            <a:xfrm>
              <a:off x="7124212" y="3074128"/>
              <a:ext cx="684470" cy="46577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4A7FD-3950-4761-ACD9-6A0ACFFD3D58}"/>
                </a:ext>
              </a:extLst>
            </p:cNvPr>
            <p:cNvSpPr txBox="1"/>
            <p:nvPr/>
          </p:nvSpPr>
          <p:spPr>
            <a:xfrm>
              <a:off x="7250811" y="2787495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/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F3A0A11-3FA5-44E1-98A8-624EF8CF1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084" y="3460199"/>
                  <a:ext cx="1001031" cy="54422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57B32A5-68D8-4EB3-929D-22D2D1CF9A08}"/>
                </a:ext>
              </a:extLst>
            </p:cNvPr>
            <p:cNvCxnSpPr>
              <a:cxnSpLocks/>
              <a:stCxn id="42" idx="7"/>
              <a:endCxn id="39" idx="3"/>
            </p:cNvCxnSpPr>
            <p:nvPr/>
          </p:nvCxnSpPr>
          <p:spPr>
            <a:xfrm flipV="1">
              <a:off x="8516517" y="3025335"/>
              <a:ext cx="771342" cy="51456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48E0D6-491D-4CD6-AF14-38554D90F9A4}"/>
                </a:ext>
              </a:extLst>
            </p:cNvPr>
            <p:cNvSpPr txBox="1"/>
            <p:nvPr/>
          </p:nvSpPr>
          <p:spPr>
            <a:xfrm>
              <a:off x="8808880" y="3209090"/>
              <a:ext cx="6078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a-z</a:t>
              </a: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60BF7D4-8B41-4652-A6C1-8F5DA2B2C379}"/>
                </a:ext>
              </a:extLst>
            </p:cNvPr>
            <p:cNvSpPr/>
            <p:nvPr/>
          </p:nvSpPr>
          <p:spPr>
            <a:xfrm>
              <a:off x="7808682" y="3925970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97495C-0C2A-410B-9C7B-B9D4739675CB}"/>
                </a:ext>
              </a:extLst>
            </p:cNvPr>
            <p:cNvSpPr txBox="1"/>
            <p:nvPr/>
          </p:nvSpPr>
          <p:spPr>
            <a:xfrm>
              <a:off x="7832220" y="4515707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DB52020-B980-4DE5-BAD5-356F52F15300}"/>
                </a:ext>
              </a:extLst>
            </p:cNvPr>
            <p:cNvSpPr/>
            <p:nvPr/>
          </p:nvSpPr>
          <p:spPr>
            <a:xfrm>
              <a:off x="8884206" y="4940522"/>
              <a:ext cx="2432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[a-z][0-9]*[a-z]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/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CE24692-079D-49A4-9027-6AF5A197F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808" y="2019402"/>
                  <a:ext cx="72750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7E5770-0D94-4EE6-9218-19863F50A356}"/>
                </a:ext>
              </a:extLst>
            </p:cNvPr>
            <p:cNvCxnSpPr>
              <a:cxnSpLocks/>
            </p:cNvCxnSpPr>
            <p:nvPr/>
          </p:nvCxnSpPr>
          <p:spPr>
            <a:xfrm>
              <a:off x="6010945" y="2359278"/>
              <a:ext cx="342235" cy="372227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7BC3EFE-22B1-4D22-8FC4-6B6BCEC6E5EE}"/>
              </a:ext>
            </a:extLst>
          </p:cNvPr>
          <p:cNvSpPr/>
          <p:nvPr/>
        </p:nvSpPr>
        <p:spPr>
          <a:xfrm>
            <a:off x="4164527" y="4308345"/>
            <a:ext cx="730782" cy="583836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6A8F091-6242-4444-91E4-01F2E4CD8962}"/>
              </a:ext>
            </a:extLst>
          </p:cNvPr>
          <p:cNvSpPr/>
          <p:nvPr/>
        </p:nvSpPr>
        <p:spPr>
          <a:xfrm>
            <a:off x="4164527" y="5016551"/>
            <a:ext cx="730782" cy="583836"/>
          </a:xfrm>
          <a:prstGeom prst="ellipse">
            <a:avLst/>
          </a:prstGeom>
          <a:ln w="9525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66790F-8DC5-493B-BABB-8531D5037BC4}"/>
              </a:ext>
            </a:extLst>
          </p:cNvPr>
          <p:cNvSpPr txBox="1"/>
          <p:nvPr/>
        </p:nvSpPr>
        <p:spPr>
          <a:xfrm>
            <a:off x="5041875" y="4369430"/>
            <a:ext cx="822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C99A8-B5B1-462C-A244-B63CBA541C0E}"/>
              </a:ext>
            </a:extLst>
          </p:cNvPr>
          <p:cNvSpPr txBox="1"/>
          <p:nvPr/>
        </p:nvSpPr>
        <p:spPr>
          <a:xfrm>
            <a:off x="4973866" y="4940522"/>
            <a:ext cx="1416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Accepting</a:t>
            </a:r>
          </a:p>
          <a:p>
            <a:r>
              <a:rPr lang="en-US" sz="2400" dirty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/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192B0B0-77FA-4A9A-B672-3E8A4836C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5" y="3848069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Arc 68">
            <a:extLst>
              <a:ext uri="{FF2B5EF4-FFF2-40B4-BE49-F238E27FC236}">
                <a16:creationId xmlns:a16="http://schemas.microsoft.com/office/drawing/2014/main" id="{10BB2DEA-3B23-4273-91CE-7383E9C881FC}"/>
              </a:ext>
            </a:extLst>
          </p:cNvPr>
          <p:cNvSpPr/>
          <p:nvPr/>
        </p:nvSpPr>
        <p:spPr>
          <a:xfrm>
            <a:off x="7252025" y="4308345"/>
            <a:ext cx="675569" cy="589737"/>
          </a:xfrm>
          <a:prstGeom prst="arc">
            <a:avLst>
              <a:gd name="adj1" fmla="val 18757459"/>
              <a:gd name="adj2" fmla="val 14249514"/>
            </a:avLst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57F564-CB1E-469D-A51F-0BA93497D8C7}"/>
              </a:ext>
            </a:extLst>
          </p:cNvPr>
          <p:cNvSpPr txBox="1"/>
          <p:nvPr/>
        </p:nvSpPr>
        <p:spPr>
          <a:xfrm>
            <a:off x="7447428" y="484542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1A7657-F485-4F23-8BEB-0FA7E0F70137}"/>
              </a:ext>
            </a:extLst>
          </p:cNvPr>
          <p:cNvCxnSpPr>
            <a:cxnSpLocks/>
            <a:stCxn id="38" idx="4"/>
            <a:endCxn id="68" idx="0"/>
          </p:cNvCxnSpPr>
          <p:nvPr/>
        </p:nvCxnSpPr>
        <p:spPr>
          <a:xfrm flipH="1">
            <a:off x="7589811" y="3213069"/>
            <a:ext cx="5075" cy="63500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938CB48-2CEA-4AD0-9910-B631545BF3BA}"/>
              </a:ext>
            </a:extLst>
          </p:cNvPr>
          <p:cNvSpPr txBox="1"/>
          <p:nvPr/>
        </p:nvSpPr>
        <p:spPr>
          <a:xfrm>
            <a:off x="6879065" y="3224491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0-9</a:t>
            </a:r>
          </a:p>
        </p:txBody>
      </p:sp>
    </p:spTree>
    <p:extLst>
      <p:ext uri="{BB962C8B-B14F-4D97-AF65-F5344CB8AC3E}">
        <p14:creationId xmlns:p14="http://schemas.microsoft.com/office/powerpoint/2010/main" val="3496179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C06B4-6427-4F3F-B1B8-634BEDF0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How does a finite state automaton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BE69-5761-469D-B163-5BAF97F0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Starts at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if it receives a letter in a-z,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11480" lvl="1" indent="0">
                  <a:buNone/>
                </a:pPr>
                <a:r>
                  <a:rPr lang="en-US" sz="2400" dirty="0"/>
                  <a:t>	 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it receives a number in 0-9,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    </a:t>
                </a:r>
              </a:p>
              <a:p>
                <a:pPr marL="0" indent="0">
                  <a:buNone/>
                </a:pPr>
                <a:r>
                  <a:rPr lang="en-US" sz="2400" dirty="0"/>
                  <a:t>	    else, it goes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(as it received a-z)</a:t>
                </a:r>
              </a:p>
              <a:p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, no matter what it gets, it stays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an accepting state where computation halts</a:t>
                </a:r>
              </a:p>
              <a:p>
                <a:r>
                  <a:rPr lang="en-US" sz="2400" dirty="0"/>
                  <a:t>Any string that takes the machine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b="1" i="1" dirty="0"/>
                  <a:t>accepted </a:t>
                </a:r>
                <a:r>
                  <a:rPr lang="en-US" sz="2400" dirty="0"/>
                  <a:t>by the machine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1117C5B-DC8B-499D-87E0-ED9CB759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4175" y="1283560"/>
                <a:ext cx="7507234" cy="4351338"/>
              </a:xfrm>
              <a:blipFill>
                <a:blip r:embed="rId2"/>
                <a:stretch>
                  <a:fillRect l="-649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46BC1FB-2A7B-4C79-A4C7-EA2A121617EC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91527A-B8BF-4CF8-BEF7-A711B6792D0F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3F5D1DCB-029C-47F5-9C46-7B22662862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C388BFC-4B57-4449-AE81-1E4CA20CE7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AF46033-11B1-465D-A4D9-F408765773A4}"/>
                  </a:ext>
                </a:extLst>
              </p:cNvPr>
              <p:cNvCxnSpPr>
                <a:cxnSpLocks/>
                <a:stCxn id="21" idx="5"/>
                <a:endCxn id="25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311B65-F7FA-4EEE-A92B-E33397DC11F0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E6419CA-EA55-4421-90D5-6B2E0CB457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B7191B8-86DC-49E0-BB5F-4B4E185AFFEE}"/>
                  </a:ext>
                </a:extLst>
              </p:cNvPr>
              <p:cNvCxnSpPr>
                <a:cxnSpLocks/>
                <a:stCxn id="25" idx="7"/>
                <a:endCxn id="22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229FC3-4375-4852-900E-4B0A58986354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0247D44F-8B5D-427A-B318-1A6EAB894129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F3EBA3-0267-49FC-B4E6-341789F3F6AE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08787E-EE38-4520-A624-04E881C73D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9BCAAC4-5EFE-4A74-8B6A-81BABC111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ACB10F2-1A66-41CD-872F-CCA97D06EC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5EDC9B5E-3C26-4342-B2F1-12924CE9E761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AF2494-68FF-4C19-A972-5C4A935369ED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B26735-7F6B-4805-9335-55E0A4777D93}"/>
                </a:ext>
              </a:extLst>
            </p:cNvPr>
            <p:cNvCxnSpPr>
              <a:cxnSpLocks/>
              <a:stCxn id="21" idx="4"/>
              <a:endCxn id="3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8629B-8A3F-448E-901B-9D05FC8838DC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87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strings are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ab, </a:t>
                </a:r>
                <a:r>
                  <a:rPr lang="en-US" dirty="0" err="1"/>
                  <a:t>zy</a:t>
                </a:r>
                <a:r>
                  <a:rPr lang="en-US" dirty="0"/>
                  <a:t>, s2r, q123s, u3123123v, etc.</a:t>
                </a:r>
              </a:p>
              <a:p>
                <a:r>
                  <a:rPr lang="en-US" dirty="0"/>
                  <a:t>What strings are not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r>
                  <a:rPr lang="en-US" dirty="0"/>
                  <a:t>	2b, 334a, etc.</a:t>
                </a:r>
              </a:p>
              <a:p>
                <a:r>
                  <a:rPr lang="en-US" dirty="0"/>
                  <a:t>The set of all strings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its </a:t>
                </a:r>
                <a:r>
                  <a:rPr lang="en-US" b="1" i="1" dirty="0"/>
                  <a:t>language </a:t>
                </a:r>
              </a:p>
              <a:p>
                <a:r>
                  <a:rPr lang="en-US" dirty="0"/>
                  <a:t>The language of a finite state automaton consists of strings, each of which can be arbitrarily long, </a:t>
                </a:r>
                <a:r>
                  <a:rPr lang="en-US" b="1" i="1" dirty="0"/>
                  <a:t>but finite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1FBD4-FDB3-4B99-9ACB-2A73078C5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9497" y="1332703"/>
                <a:ext cx="6986271" cy="4351338"/>
              </a:xfrm>
              <a:blipFill>
                <a:blip r:embed="rId2"/>
                <a:stretch>
                  <a:fillRect l="-1047" t="-2384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CD079E8-14A8-40E5-82F4-D6E9A6BA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a finite state automaton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6E17F-B6D6-4509-A7F7-F658EEFD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426099-D9DF-4DD9-8B9E-F815EA48BD1E}"/>
              </a:ext>
            </a:extLst>
          </p:cNvPr>
          <p:cNvGrpSpPr/>
          <p:nvPr/>
        </p:nvGrpSpPr>
        <p:grpSpPr>
          <a:xfrm>
            <a:off x="442828" y="1552661"/>
            <a:ext cx="4131347" cy="3290005"/>
            <a:chOff x="442828" y="1552661"/>
            <a:chExt cx="4131347" cy="32900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BDBF34-4188-4DDD-8F9C-042A65FDF80C}"/>
                </a:ext>
              </a:extLst>
            </p:cNvPr>
            <p:cNvGrpSpPr/>
            <p:nvPr/>
          </p:nvGrpSpPr>
          <p:grpSpPr>
            <a:xfrm>
              <a:off x="442828" y="1552661"/>
              <a:ext cx="4131347" cy="3019525"/>
              <a:chOff x="6010945" y="2019402"/>
              <a:chExt cx="4131347" cy="30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/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D75B8F3F-9B9E-4489-891D-7BFC9B03E2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9779" y="2609605"/>
                    <a:ext cx="1001031" cy="544223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/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ln w="95250" cmpd="dbl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B3B79B69-9569-43CE-9F16-51ADFE5C3B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1261" y="2578739"/>
                    <a:ext cx="1001031" cy="52322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0" cmpd="dbl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C9D4A1F-2EA0-4D17-B7A9-4A8E1950E89D}"/>
                  </a:ext>
                </a:extLst>
              </p:cNvPr>
              <p:cNvCxnSpPr>
                <a:cxnSpLocks/>
                <a:stCxn id="48" idx="5"/>
                <a:endCxn id="52" idx="1"/>
              </p:cNvCxnSpPr>
              <p:nvPr/>
            </p:nvCxnSpPr>
            <p:spPr>
              <a:xfrm>
                <a:off x="7124212" y="3074128"/>
                <a:ext cx="684470" cy="465771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F91012-645B-47B9-B60A-9EB1420E5EE8}"/>
                  </a:ext>
                </a:extLst>
              </p:cNvPr>
              <p:cNvSpPr txBox="1"/>
              <p:nvPr/>
            </p:nvSpPr>
            <p:spPr>
              <a:xfrm>
                <a:off x="7250811" y="2787495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/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E507F14-4315-436A-9718-0868F53020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084" y="3460199"/>
                    <a:ext cx="1001031" cy="54422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1F1A5D6-82DB-4802-B113-9F7BFC697E68}"/>
                  </a:ext>
                </a:extLst>
              </p:cNvPr>
              <p:cNvCxnSpPr>
                <a:cxnSpLocks/>
                <a:stCxn id="52" idx="7"/>
                <a:endCxn id="49" idx="3"/>
              </p:cNvCxnSpPr>
              <p:nvPr/>
            </p:nvCxnSpPr>
            <p:spPr>
              <a:xfrm flipV="1">
                <a:off x="8516517" y="3025335"/>
                <a:ext cx="771342" cy="514564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309EB2-0181-4277-91A1-F8856703C6B1}"/>
                  </a:ext>
                </a:extLst>
              </p:cNvPr>
              <p:cNvSpPr txBox="1"/>
              <p:nvPr/>
            </p:nvSpPr>
            <p:spPr>
              <a:xfrm>
                <a:off x="8808880" y="3209090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a-z</a:t>
                </a: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2474F16D-1A54-430C-8261-BCFEBD730F4D}"/>
                  </a:ext>
                </a:extLst>
              </p:cNvPr>
              <p:cNvSpPr/>
              <p:nvPr/>
            </p:nvSpPr>
            <p:spPr>
              <a:xfrm>
                <a:off x="7808682" y="3925970"/>
                <a:ext cx="675569" cy="589737"/>
              </a:xfrm>
              <a:prstGeom prst="arc">
                <a:avLst>
                  <a:gd name="adj1" fmla="val 18757459"/>
                  <a:gd name="adj2" fmla="val 14249514"/>
                </a:avLst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4EFD36-A098-4542-9FF6-A443ADD8A043}"/>
                  </a:ext>
                </a:extLst>
              </p:cNvPr>
              <p:cNvSpPr txBox="1"/>
              <p:nvPr/>
            </p:nvSpPr>
            <p:spPr>
              <a:xfrm>
                <a:off x="7832220" y="4515707"/>
                <a:ext cx="660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0-9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F8DA820-AEC6-4DFA-9D16-79E020CB6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2808" y="2019402"/>
                    <a:ext cx="727507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44A5F6D-7EB1-402A-92FE-8128EC51B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945" y="2359278"/>
                <a:ext cx="342235" cy="372227"/>
              </a:xfrm>
              <a:prstGeom prst="straightConnector1">
                <a:avLst/>
              </a:prstGeom>
              <a:ln w="444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/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382C437-615F-4D0C-9777-C54E38D3F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7" y="3322087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74149BD-D399-4B44-8F8E-C30705A68486}"/>
                </a:ext>
              </a:extLst>
            </p:cNvPr>
            <p:cNvSpPr/>
            <p:nvPr/>
          </p:nvSpPr>
          <p:spPr>
            <a:xfrm>
              <a:off x="859317" y="3782363"/>
              <a:ext cx="675569" cy="589737"/>
            </a:xfrm>
            <a:prstGeom prst="arc">
              <a:avLst>
                <a:gd name="adj1" fmla="val 18757459"/>
                <a:gd name="adj2" fmla="val 14249514"/>
              </a:avLst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173454-9F0C-4991-8738-790885483BBA}"/>
                </a:ext>
              </a:extLst>
            </p:cNvPr>
            <p:cNvSpPr txBox="1"/>
            <p:nvPr/>
          </p:nvSpPr>
          <p:spPr>
            <a:xfrm>
              <a:off x="1054720" y="43194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*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2CD811-E2D8-4CE7-85FF-34CE12A5EF2F}"/>
                </a:ext>
              </a:extLst>
            </p:cNvPr>
            <p:cNvCxnSpPr>
              <a:cxnSpLocks/>
              <a:stCxn id="48" idx="4"/>
              <a:endCxn id="43" idx="0"/>
            </p:cNvCxnSpPr>
            <p:nvPr/>
          </p:nvCxnSpPr>
          <p:spPr>
            <a:xfrm flipH="1">
              <a:off x="1197103" y="2687087"/>
              <a:ext cx="5075" cy="635000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F5B68F-214F-488B-85F9-F5F2E806A754}"/>
                </a:ext>
              </a:extLst>
            </p:cNvPr>
            <p:cNvSpPr txBox="1"/>
            <p:nvPr/>
          </p:nvSpPr>
          <p:spPr>
            <a:xfrm>
              <a:off x="486357" y="2698509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51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999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/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08C53-AF45-4120-8784-B9ECFDE4576F}"/>
              </a:ext>
            </a:extLst>
          </p:cNvPr>
          <p:cNvCxnSpPr>
            <a:cxnSpLocks/>
            <a:stCxn id="6" idx="4"/>
            <a:endCxn id="7" idx="6"/>
          </p:cNvCxnSpPr>
          <p:nvPr/>
        </p:nvCxnSpPr>
        <p:spPr>
          <a:xfrm flipH="1">
            <a:off x="3589659" y="3199116"/>
            <a:ext cx="1290586" cy="80093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188B87-0834-45EB-89BA-8B94DB7846A2}"/>
              </a:ext>
            </a:extLst>
          </p:cNvPr>
          <p:cNvSpPr/>
          <p:nvPr/>
        </p:nvSpPr>
        <p:spPr>
          <a:xfrm rot="4906972" flipH="1" flipV="1">
            <a:off x="2116778" y="3790345"/>
            <a:ext cx="580181" cy="691959"/>
          </a:xfrm>
          <a:custGeom>
            <a:avLst/>
            <a:gdLst>
              <a:gd name="connsiteX0" fmla="*/ 215715 w 742225"/>
              <a:gd name="connsiteY0" fmla="*/ 717019 h 717019"/>
              <a:gd name="connsiteX1" fmla="*/ 5322 w 742225"/>
              <a:gd name="connsiteY1" fmla="*/ 449982 h 717019"/>
              <a:gd name="connsiteX2" fmla="*/ 94334 w 742225"/>
              <a:gd name="connsiteY2" fmla="*/ 85840 h 717019"/>
              <a:gd name="connsiteX3" fmla="*/ 426108 w 742225"/>
              <a:gd name="connsiteY3" fmla="*/ 4920 h 717019"/>
              <a:gd name="connsiteX4" fmla="*/ 701237 w 742225"/>
              <a:gd name="connsiteY4" fmla="*/ 182945 h 717019"/>
              <a:gd name="connsiteX5" fmla="*/ 733605 w 742225"/>
              <a:gd name="connsiteY5" fmla="*/ 514718 h 717019"/>
              <a:gd name="connsiteX6" fmla="*/ 628409 w 742225"/>
              <a:gd name="connsiteY6" fmla="*/ 652283 h 717019"/>
              <a:gd name="connsiteX0" fmla="*/ 210699 w 737209"/>
              <a:gd name="connsiteY0" fmla="*/ 722892 h 722892"/>
              <a:gd name="connsiteX1" fmla="*/ 306 w 737209"/>
              <a:gd name="connsiteY1" fmla="*/ 455855 h 722892"/>
              <a:gd name="connsiteX2" fmla="*/ 170239 w 737209"/>
              <a:gd name="connsiteY2" fmla="*/ 67437 h 722892"/>
              <a:gd name="connsiteX3" fmla="*/ 421092 w 737209"/>
              <a:gd name="connsiteY3" fmla="*/ 10793 h 722892"/>
              <a:gd name="connsiteX4" fmla="*/ 696221 w 737209"/>
              <a:gd name="connsiteY4" fmla="*/ 188818 h 722892"/>
              <a:gd name="connsiteX5" fmla="*/ 728589 w 737209"/>
              <a:gd name="connsiteY5" fmla="*/ 520591 h 722892"/>
              <a:gd name="connsiteX6" fmla="*/ 623393 w 737209"/>
              <a:gd name="connsiteY6" fmla="*/ 658156 h 722892"/>
              <a:gd name="connsiteX0" fmla="*/ 210675 w 740044"/>
              <a:gd name="connsiteY0" fmla="*/ 743338 h 743338"/>
              <a:gd name="connsiteX1" fmla="*/ 282 w 740044"/>
              <a:gd name="connsiteY1" fmla="*/ 476301 h 743338"/>
              <a:gd name="connsiteX2" fmla="*/ 170215 w 740044"/>
              <a:gd name="connsiteY2" fmla="*/ 87883 h 743338"/>
              <a:gd name="connsiteX3" fmla="*/ 364424 w 740044"/>
              <a:gd name="connsiteY3" fmla="*/ 6963 h 743338"/>
              <a:gd name="connsiteX4" fmla="*/ 696197 w 740044"/>
              <a:gd name="connsiteY4" fmla="*/ 209264 h 743338"/>
              <a:gd name="connsiteX5" fmla="*/ 728565 w 740044"/>
              <a:gd name="connsiteY5" fmla="*/ 541037 h 743338"/>
              <a:gd name="connsiteX6" fmla="*/ 623369 w 740044"/>
              <a:gd name="connsiteY6" fmla="*/ 678602 h 743338"/>
              <a:gd name="connsiteX0" fmla="*/ 210675 w 728565"/>
              <a:gd name="connsiteY0" fmla="*/ 740650 h 740650"/>
              <a:gd name="connsiteX1" fmla="*/ 282 w 728565"/>
              <a:gd name="connsiteY1" fmla="*/ 473613 h 740650"/>
              <a:gd name="connsiteX2" fmla="*/ 170215 w 728565"/>
              <a:gd name="connsiteY2" fmla="*/ 85195 h 740650"/>
              <a:gd name="connsiteX3" fmla="*/ 364424 w 728565"/>
              <a:gd name="connsiteY3" fmla="*/ 4275 h 740650"/>
              <a:gd name="connsiteX4" fmla="*/ 623369 w 728565"/>
              <a:gd name="connsiteY4" fmla="*/ 166116 h 740650"/>
              <a:gd name="connsiteX5" fmla="*/ 728565 w 728565"/>
              <a:gd name="connsiteY5" fmla="*/ 538349 h 740650"/>
              <a:gd name="connsiteX6" fmla="*/ 623369 w 728565"/>
              <a:gd name="connsiteY6" fmla="*/ 675914 h 740650"/>
              <a:gd name="connsiteX0" fmla="*/ 210675 w 760933"/>
              <a:gd name="connsiteY0" fmla="*/ 740650 h 740650"/>
              <a:gd name="connsiteX1" fmla="*/ 282 w 760933"/>
              <a:gd name="connsiteY1" fmla="*/ 473613 h 740650"/>
              <a:gd name="connsiteX2" fmla="*/ 170215 w 760933"/>
              <a:gd name="connsiteY2" fmla="*/ 85195 h 740650"/>
              <a:gd name="connsiteX3" fmla="*/ 364424 w 760933"/>
              <a:gd name="connsiteY3" fmla="*/ 4275 h 740650"/>
              <a:gd name="connsiteX4" fmla="*/ 623369 w 760933"/>
              <a:gd name="connsiteY4" fmla="*/ 166116 h 740650"/>
              <a:gd name="connsiteX5" fmla="*/ 760933 w 760933"/>
              <a:gd name="connsiteY5" fmla="*/ 376509 h 740650"/>
              <a:gd name="connsiteX6" fmla="*/ 623369 w 760933"/>
              <a:gd name="connsiteY6" fmla="*/ 675914 h 740650"/>
              <a:gd name="connsiteX0" fmla="*/ 138127 w 688385"/>
              <a:gd name="connsiteY0" fmla="*/ 739184 h 739184"/>
              <a:gd name="connsiteX1" fmla="*/ 562 w 688385"/>
              <a:gd name="connsiteY1" fmla="*/ 350767 h 739184"/>
              <a:gd name="connsiteX2" fmla="*/ 97667 w 688385"/>
              <a:gd name="connsiteY2" fmla="*/ 83729 h 739184"/>
              <a:gd name="connsiteX3" fmla="*/ 291876 w 688385"/>
              <a:gd name="connsiteY3" fmla="*/ 2809 h 739184"/>
              <a:gd name="connsiteX4" fmla="*/ 550821 w 688385"/>
              <a:gd name="connsiteY4" fmla="*/ 164650 h 739184"/>
              <a:gd name="connsiteX5" fmla="*/ 688385 w 688385"/>
              <a:gd name="connsiteY5" fmla="*/ 375043 h 739184"/>
              <a:gd name="connsiteX6" fmla="*/ 550821 w 688385"/>
              <a:gd name="connsiteY6" fmla="*/ 674448 h 739184"/>
              <a:gd name="connsiteX0" fmla="*/ 218751 w 769009"/>
              <a:gd name="connsiteY0" fmla="*/ 739184 h 739184"/>
              <a:gd name="connsiteX1" fmla="*/ 266 w 769009"/>
              <a:gd name="connsiteY1" fmla="*/ 350767 h 739184"/>
              <a:gd name="connsiteX2" fmla="*/ 178291 w 769009"/>
              <a:gd name="connsiteY2" fmla="*/ 83729 h 739184"/>
              <a:gd name="connsiteX3" fmla="*/ 372500 w 769009"/>
              <a:gd name="connsiteY3" fmla="*/ 2809 h 739184"/>
              <a:gd name="connsiteX4" fmla="*/ 631445 w 769009"/>
              <a:gd name="connsiteY4" fmla="*/ 164650 h 739184"/>
              <a:gd name="connsiteX5" fmla="*/ 769009 w 769009"/>
              <a:gd name="connsiteY5" fmla="*/ 375043 h 739184"/>
              <a:gd name="connsiteX6" fmla="*/ 631445 w 769009"/>
              <a:gd name="connsiteY6" fmla="*/ 674448 h 739184"/>
              <a:gd name="connsiteX0" fmla="*/ 222731 w 772989"/>
              <a:gd name="connsiteY0" fmla="*/ 736827 h 736827"/>
              <a:gd name="connsiteX1" fmla="*/ 4246 w 772989"/>
              <a:gd name="connsiteY1" fmla="*/ 348410 h 736827"/>
              <a:gd name="connsiteX2" fmla="*/ 101350 w 772989"/>
              <a:gd name="connsiteY2" fmla="*/ 121832 h 736827"/>
              <a:gd name="connsiteX3" fmla="*/ 376480 w 772989"/>
              <a:gd name="connsiteY3" fmla="*/ 452 h 736827"/>
              <a:gd name="connsiteX4" fmla="*/ 635425 w 772989"/>
              <a:gd name="connsiteY4" fmla="*/ 162293 h 736827"/>
              <a:gd name="connsiteX5" fmla="*/ 772989 w 772989"/>
              <a:gd name="connsiteY5" fmla="*/ 372686 h 736827"/>
              <a:gd name="connsiteX6" fmla="*/ 635425 w 772989"/>
              <a:gd name="connsiteY6" fmla="*/ 672091 h 736827"/>
              <a:gd name="connsiteX0" fmla="*/ 253971 w 804229"/>
              <a:gd name="connsiteY0" fmla="*/ 736969 h 736969"/>
              <a:gd name="connsiteX1" fmla="*/ 3118 w 804229"/>
              <a:gd name="connsiteY1" fmla="*/ 461841 h 736969"/>
              <a:gd name="connsiteX2" fmla="*/ 132590 w 804229"/>
              <a:gd name="connsiteY2" fmla="*/ 121974 h 736969"/>
              <a:gd name="connsiteX3" fmla="*/ 407720 w 804229"/>
              <a:gd name="connsiteY3" fmla="*/ 594 h 736969"/>
              <a:gd name="connsiteX4" fmla="*/ 666665 w 804229"/>
              <a:gd name="connsiteY4" fmla="*/ 162435 h 736969"/>
              <a:gd name="connsiteX5" fmla="*/ 804229 w 804229"/>
              <a:gd name="connsiteY5" fmla="*/ 372828 h 736969"/>
              <a:gd name="connsiteX6" fmla="*/ 666665 w 804229"/>
              <a:gd name="connsiteY6" fmla="*/ 672233 h 736969"/>
              <a:gd name="connsiteX0" fmla="*/ 253971 w 739493"/>
              <a:gd name="connsiteY0" fmla="*/ 736969 h 736969"/>
              <a:gd name="connsiteX1" fmla="*/ 3118 w 739493"/>
              <a:gd name="connsiteY1" fmla="*/ 461841 h 736969"/>
              <a:gd name="connsiteX2" fmla="*/ 132590 w 739493"/>
              <a:gd name="connsiteY2" fmla="*/ 121974 h 736969"/>
              <a:gd name="connsiteX3" fmla="*/ 407720 w 739493"/>
              <a:gd name="connsiteY3" fmla="*/ 594 h 736969"/>
              <a:gd name="connsiteX4" fmla="*/ 666665 w 739493"/>
              <a:gd name="connsiteY4" fmla="*/ 162435 h 736969"/>
              <a:gd name="connsiteX5" fmla="*/ 739493 w 739493"/>
              <a:gd name="connsiteY5" fmla="*/ 469932 h 736969"/>
              <a:gd name="connsiteX6" fmla="*/ 666665 w 739493"/>
              <a:gd name="connsiteY6" fmla="*/ 672233 h 736969"/>
              <a:gd name="connsiteX0" fmla="*/ 253971 w 747593"/>
              <a:gd name="connsiteY0" fmla="*/ 736969 h 736969"/>
              <a:gd name="connsiteX1" fmla="*/ 3118 w 747593"/>
              <a:gd name="connsiteY1" fmla="*/ 461841 h 736969"/>
              <a:gd name="connsiteX2" fmla="*/ 132590 w 747593"/>
              <a:gd name="connsiteY2" fmla="*/ 121974 h 736969"/>
              <a:gd name="connsiteX3" fmla="*/ 407720 w 747593"/>
              <a:gd name="connsiteY3" fmla="*/ 594 h 736969"/>
              <a:gd name="connsiteX4" fmla="*/ 666665 w 747593"/>
              <a:gd name="connsiteY4" fmla="*/ 162435 h 736969"/>
              <a:gd name="connsiteX5" fmla="*/ 739493 w 747593"/>
              <a:gd name="connsiteY5" fmla="*/ 469932 h 736969"/>
              <a:gd name="connsiteX6" fmla="*/ 504824 w 747593"/>
              <a:gd name="connsiteY6" fmla="*/ 639865 h 736969"/>
              <a:gd name="connsiteX0" fmla="*/ 313237 w 750215"/>
              <a:gd name="connsiteY0" fmla="*/ 639865 h 639865"/>
              <a:gd name="connsiteX1" fmla="*/ 5740 w 750215"/>
              <a:gd name="connsiteY1" fmla="*/ 461841 h 639865"/>
              <a:gd name="connsiteX2" fmla="*/ 135212 w 750215"/>
              <a:gd name="connsiteY2" fmla="*/ 121974 h 639865"/>
              <a:gd name="connsiteX3" fmla="*/ 410342 w 750215"/>
              <a:gd name="connsiteY3" fmla="*/ 594 h 639865"/>
              <a:gd name="connsiteX4" fmla="*/ 669287 w 750215"/>
              <a:gd name="connsiteY4" fmla="*/ 162435 h 639865"/>
              <a:gd name="connsiteX5" fmla="*/ 742115 w 750215"/>
              <a:gd name="connsiteY5" fmla="*/ 469932 h 639865"/>
              <a:gd name="connsiteX6" fmla="*/ 507446 w 750215"/>
              <a:gd name="connsiteY6" fmla="*/ 639865 h 639865"/>
              <a:gd name="connsiteX0" fmla="*/ 313237 w 798541"/>
              <a:gd name="connsiteY0" fmla="*/ 639865 h 704601"/>
              <a:gd name="connsiteX1" fmla="*/ 5740 w 798541"/>
              <a:gd name="connsiteY1" fmla="*/ 461841 h 704601"/>
              <a:gd name="connsiteX2" fmla="*/ 135212 w 798541"/>
              <a:gd name="connsiteY2" fmla="*/ 121974 h 704601"/>
              <a:gd name="connsiteX3" fmla="*/ 410342 w 798541"/>
              <a:gd name="connsiteY3" fmla="*/ 594 h 704601"/>
              <a:gd name="connsiteX4" fmla="*/ 669287 w 798541"/>
              <a:gd name="connsiteY4" fmla="*/ 162435 h 704601"/>
              <a:gd name="connsiteX5" fmla="*/ 742115 w 798541"/>
              <a:gd name="connsiteY5" fmla="*/ 469932 h 704601"/>
              <a:gd name="connsiteX6" fmla="*/ 782576 w 798541"/>
              <a:gd name="connsiteY6" fmla="*/ 704601 h 704601"/>
              <a:gd name="connsiteX0" fmla="*/ 313237 w 742181"/>
              <a:gd name="connsiteY0" fmla="*/ 639865 h 696509"/>
              <a:gd name="connsiteX1" fmla="*/ 5740 w 742181"/>
              <a:gd name="connsiteY1" fmla="*/ 461841 h 696509"/>
              <a:gd name="connsiteX2" fmla="*/ 135212 w 742181"/>
              <a:gd name="connsiteY2" fmla="*/ 121974 h 696509"/>
              <a:gd name="connsiteX3" fmla="*/ 410342 w 742181"/>
              <a:gd name="connsiteY3" fmla="*/ 594 h 696509"/>
              <a:gd name="connsiteX4" fmla="*/ 669287 w 742181"/>
              <a:gd name="connsiteY4" fmla="*/ 162435 h 696509"/>
              <a:gd name="connsiteX5" fmla="*/ 742115 w 742181"/>
              <a:gd name="connsiteY5" fmla="*/ 469932 h 696509"/>
              <a:gd name="connsiteX6" fmla="*/ 661195 w 742181"/>
              <a:gd name="connsiteY6" fmla="*/ 696509 h 696509"/>
              <a:gd name="connsiteX0" fmla="*/ 220343 w 738299"/>
              <a:gd name="connsiteY0" fmla="*/ 777430 h 777430"/>
              <a:gd name="connsiteX1" fmla="*/ 1858 w 738299"/>
              <a:gd name="connsiteY1" fmla="*/ 461841 h 777430"/>
              <a:gd name="connsiteX2" fmla="*/ 131330 w 738299"/>
              <a:gd name="connsiteY2" fmla="*/ 121974 h 777430"/>
              <a:gd name="connsiteX3" fmla="*/ 406460 w 738299"/>
              <a:gd name="connsiteY3" fmla="*/ 594 h 777430"/>
              <a:gd name="connsiteX4" fmla="*/ 665405 w 738299"/>
              <a:gd name="connsiteY4" fmla="*/ 162435 h 777430"/>
              <a:gd name="connsiteX5" fmla="*/ 738233 w 738299"/>
              <a:gd name="connsiteY5" fmla="*/ 469932 h 777430"/>
              <a:gd name="connsiteX6" fmla="*/ 657313 w 738299"/>
              <a:gd name="connsiteY6" fmla="*/ 696509 h 777430"/>
              <a:gd name="connsiteX0" fmla="*/ 180963 w 698919"/>
              <a:gd name="connsiteY0" fmla="*/ 777360 h 777360"/>
              <a:gd name="connsiteX1" fmla="*/ 2938 w 698919"/>
              <a:gd name="connsiteY1" fmla="*/ 413219 h 777360"/>
              <a:gd name="connsiteX2" fmla="*/ 91950 w 698919"/>
              <a:gd name="connsiteY2" fmla="*/ 121904 h 777360"/>
              <a:gd name="connsiteX3" fmla="*/ 367080 w 698919"/>
              <a:gd name="connsiteY3" fmla="*/ 524 h 777360"/>
              <a:gd name="connsiteX4" fmla="*/ 626025 w 698919"/>
              <a:gd name="connsiteY4" fmla="*/ 162365 h 777360"/>
              <a:gd name="connsiteX5" fmla="*/ 698853 w 698919"/>
              <a:gd name="connsiteY5" fmla="*/ 469862 h 777360"/>
              <a:gd name="connsiteX6" fmla="*/ 617933 w 698919"/>
              <a:gd name="connsiteY6" fmla="*/ 696439 h 7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19" h="777360">
                <a:moveTo>
                  <a:pt x="180963" y="777360"/>
                </a:moveTo>
                <a:cubicBezTo>
                  <a:pt x="85881" y="696439"/>
                  <a:pt x="17773" y="522462"/>
                  <a:pt x="2938" y="413219"/>
                </a:cubicBezTo>
                <a:cubicBezTo>
                  <a:pt x="-11897" y="303976"/>
                  <a:pt x="31260" y="190687"/>
                  <a:pt x="91950" y="121904"/>
                </a:cubicBezTo>
                <a:cubicBezTo>
                  <a:pt x="152640" y="53122"/>
                  <a:pt x="278068" y="-6220"/>
                  <a:pt x="367080" y="524"/>
                </a:cubicBezTo>
                <a:cubicBezTo>
                  <a:pt x="456093" y="7268"/>
                  <a:pt x="570729" y="84142"/>
                  <a:pt x="626025" y="162365"/>
                </a:cubicBezTo>
                <a:cubicBezTo>
                  <a:pt x="681321" y="240588"/>
                  <a:pt x="700202" y="380850"/>
                  <a:pt x="698853" y="469862"/>
                </a:cubicBezTo>
                <a:cubicBezTo>
                  <a:pt x="697504" y="558874"/>
                  <a:pt x="664462" y="666768"/>
                  <a:pt x="617933" y="696439"/>
                </a:cubicBezTo>
              </a:path>
            </a:pathLst>
          </a:cu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/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0|1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/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193979" y="4770464"/>
            <a:ext cx="1180404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weak fairness, it satisfies it under strong fairness: strong fairness is a </a:t>
            </a:r>
            <a:r>
              <a:rPr lang="en-US" sz="2800" b="1" dirty="0"/>
              <a:t>stronger formula </a:t>
            </a:r>
            <a:r>
              <a:rPr lang="en-US" sz="2800" dirty="0"/>
              <a:t>than weak fairness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</p:spPr>
            <p:txBody>
              <a:bodyPr/>
              <a:lstStyle/>
              <a:p>
                <a:r>
                  <a:rPr lang="en-US" dirty="0"/>
                  <a:t>Represent given transition system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𝑆𝑦𝑠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the negation of the given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 the synchronous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empty, i.e. if it accepts any trace </a:t>
                </a:r>
              </a:p>
              <a:p>
                <a:pPr lvl="1"/>
                <a:r>
                  <a:rPr lang="en-US" dirty="0"/>
                  <a:t>Yes: resulting trace indicates valid model behavior that does not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No: there is no such trace, ergo,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𝑆𝑦𝑠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  <a:blipFill>
                <a:blip r:embed="rId2"/>
                <a:stretch>
                  <a:fillRect l="-62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3A7A4-ADD4-4542-9109-CE67D142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 in one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B208E-DDC4-4DEF-9280-1CB37702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13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throw the problem at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21717</TotalTime>
  <Words>7663</Words>
  <Application>Microsoft Office PowerPoint</Application>
  <PresentationFormat>Widescreen</PresentationFormat>
  <Paragraphs>1003</Paragraphs>
  <Slides>93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Detour to automata and formal languages</vt:lpstr>
      <vt:lpstr>Finite state automata</vt:lpstr>
      <vt:lpstr>How does a finite state automaton work?</vt:lpstr>
      <vt:lpstr>Language of a finite state automaton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LTL model checking in one slide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357</cp:revision>
  <dcterms:created xsi:type="dcterms:W3CDTF">2018-01-04T23:14:16Z</dcterms:created>
  <dcterms:modified xsi:type="dcterms:W3CDTF">2022-10-10T20:30:28Z</dcterms:modified>
</cp:coreProperties>
</file>